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74" r:id="rId6"/>
    <p:sldId id="261" r:id="rId7"/>
    <p:sldId id="263" r:id="rId8"/>
    <p:sldId id="267" r:id="rId9"/>
    <p:sldId id="265" r:id="rId10"/>
    <p:sldId id="264" r:id="rId11"/>
    <p:sldId id="272" r:id="rId12"/>
    <p:sldId id="273" r:id="rId13"/>
    <p:sldId id="268" r:id="rId14"/>
    <p:sldId id="271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28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06/12/2023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0048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06/12/2023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972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06/12/2023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630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06/12/2023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9146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06/12/2023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04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06/12/2023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8994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06/12/2023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183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06/12/2023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8450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06/12/2023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972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06/12/2023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159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06/12/2023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199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59CAA-013D-421D-A2A1-AE345E3B00B2}" type="datetimeFigureOut">
              <a:rPr lang="it-IT" smtClean="0"/>
              <a:t>06/12/2023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538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isvaldidat.i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artina.zuzze01@universitadipavia.it" TargetMode="External"/><Relationship Id="rId2" Type="http://schemas.openxmlformats.org/officeDocument/2006/relationships/hyperlink" Target="mailto:vyaraplamenova.slavcheva01@universitadipavia.i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8215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01FEB0-A9E3-434D-9ACF-2F0C6EAE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B2284B"/>
                </a:solidFill>
              </a:rPr>
              <a:t>Questionari: quando e come?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CBF744-100C-2D43-8184-0791AFA4A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664" y="1826630"/>
            <a:ext cx="10341077" cy="4484825"/>
          </a:xfrm>
        </p:spPr>
        <p:txBody>
          <a:bodyPr>
            <a:normAutofit/>
          </a:bodyPr>
          <a:lstStyle/>
          <a:p>
            <a:r>
              <a:rPr lang="it-IT" dirty="0"/>
              <a:t>Il questionario si può compilare da fine novembre per i corsi del primo semestre e da fine aprile per i corsi del secondo semestre. L’indagine chiude a fine settembre dell’anno successivo.</a:t>
            </a:r>
          </a:p>
          <a:p>
            <a:endParaRPr lang="it-IT" dirty="0"/>
          </a:p>
          <a:p>
            <a:r>
              <a:rPr lang="it-IT" dirty="0"/>
              <a:t>Se non già effettuata, la compilazione per ogni insegnamento viene richiesta al momento della prima iscrizione ad un appello d’esame</a:t>
            </a:r>
          </a:p>
          <a:p>
            <a:endParaRPr lang="it-IT" dirty="0"/>
          </a:p>
          <a:p>
            <a:r>
              <a:rPr lang="it-IT" dirty="0"/>
              <a:t>Via WEB o tramite l’applicazione su </a:t>
            </a:r>
            <a:r>
              <a:rPr lang="it-IT" dirty="0" err="1"/>
              <a:t>smartphone</a:t>
            </a:r>
            <a:r>
              <a:rPr lang="it-IT" dirty="0"/>
              <a:t> </a:t>
            </a:r>
            <a:r>
              <a:rPr lang="it-IT" b="1" dirty="0" err="1"/>
              <a:t>MyUniPV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72536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01FEB0-A9E3-434D-9ACF-2F0C6EAE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B2284B"/>
                </a:solidFill>
              </a:rPr>
              <a:t>Questionari: quali domande?</a:t>
            </a:r>
          </a:p>
        </p:txBody>
      </p:sp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49C7F469-B066-42AC-94F2-A62A19C45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619094"/>
              </p:ext>
            </p:extLst>
          </p:nvPr>
        </p:nvGraphicFramePr>
        <p:xfrm>
          <a:off x="634181" y="2161615"/>
          <a:ext cx="5340483" cy="37187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8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080">
                <a:tc gridSpan="2">
                  <a:txBody>
                    <a:bodyPr/>
                    <a:lstStyle/>
                    <a:p>
                      <a:pPr marL="1379855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800" b="1" spc="25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es</a:t>
                      </a:r>
                      <a:r>
                        <a:rPr sz="1800" b="1" spc="-5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spc="15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2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spc="3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z</a:t>
                      </a:r>
                      <a:r>
                        <a:rPr sz="1800" b="1" spc="2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spc="-2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18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8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2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do</a:t>
                      </a:r>
                      <a:r>
                        <a:rPr sz="1800" b="1" spc="-4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800" b="1" spc="-35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2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nd</a:t>
                      </a:r>
                      <a:r>
                        <a:rPr sz="18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sz="1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2">
                      <a:solidFill>
                        <a:srgbClr val="000000"/>
                      </a:solidFill>
                      <a:prstDash val="solid"/>
                    </a:lnL>
                    <a:lnR w="10782">
                      <a:solidFill>
                        <a:srgbClr val="000000"/>
                      </a:solidFill>
                      <a:prstDash val="solid"/>
                    </a:lnR>
                    <a:lnT w="13241">
                      <a:solidFill>
                        <a:srgbClr val="000000"/>
                      </a:solidFill>
                      <a:prstDash val="solid"/>
                    </a:lnT>
                    <a:lnB w="13640">
                      <a:solidFill>
                        <a:srgbClr val="000000"/>
                      </a:solidFill>
                      <a:prstDash val="solid"/>
                    </a:lnB>
                    <a:solidFill>
                      <a:srgbClr val="B228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645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1600" spc="1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marL="0" marR="0" marT="0" marB="0">
                    <a:lnL w="10782">
                      <a:solidFill>
                        <a:srgbClr val="000000"/>
                      </a:solidFill>
                      <a:prstDash val="solid"/>
                    </a:lnL>
                    <a:lnR w="10782">
                      <a:solidFill>
                        <a:srgbClr val="000000"/>
                      </a:solidFill>
                      <a:prstDash val="solid"/>
                    </a:lnR>
                    <a:lnT w="13640">
                      <a:solidFill>
                        <a:srgbClr val="000000"/>
                      </a:solidFill>
                      <a:prstDash val="solid"/>
                    </a:lnT>
                    <a:lnB w="132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marR="248285">
                        <a:lnSpc>
                          <a:spcPct val="109400"/>
                        </a:lnSpc>
                      </a:pPr>
                      <a:r>
                        <a:rPr lang="it-IT" sz="1600" spc="-5" dirty="0">
                          <a:latin typeface="+mn-lt"/>
                          <a:cs typeface="Calibri"/>
                        </a:rPr>
                        <a:t>Le conoscenze preliminari, segnalate tra i prerequisiti e fornite nei percorsi formativi precedenti, sono risultate sufficienti per la comprensione degli argomenti previsti?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2">
                      <a:solidFill>
                        <a:srgbClr val="000000"/>
                      </a:solidFill>
                      <a:prstDash val="solid"/>
                    </a:lnL>
                    <a:lnR w="10782">
                      <a:solidFill>
                        <a:srgbClr val="000000"/>
                      </a:solidFill>
                      <a:prstDash val="solid"/>
                    </a:lnR>
                    <a:lnT w="13640">
                      <a:solidFill>
                        <a:srgbClr val="000000"/>
                      </a:solidFill>
                      <a:prstDash val="solid"/>
                    </a:lnT>
                    <a:lnB w="1324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203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1600" spc="1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2">
                      <a:solidFill>
                        <a:srgbClr val="000000"/>
                      </a:solidFill>
                      <a:prstDash val="solid"/>
                    </a:lnL>
                    <a:lnR w="10782">
                      <a:solidFill>
                        <a:srgbClr val="000000"/>
                      </a:solidFill>
                      <a:prstDash val="solid"/>
                    </a:lnR>
                    <a:lnT w="13241">
                      <a:solidFill>
                        <a:srgbClr val="000000"/>
                      </a:solidFill>
                      <a:prstDash val="solid"/>
                    </a:lnT>
                    <a:lnB w="132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marR="45085">
                        <a:lnSpc>
                          <a:spcPct val="109400"/>
                        </a:lnSpc>
                      </a:pPr>
                      <a:r>
                        <a:rPr sz="1600" spc="8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spc="-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 err="1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spc="-30" dirty="0" err="1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5" dirty="0" err="1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spc="-10" dirty="0" err="1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30" dirty="0" err="1">
                          <a:latin typeface="Calibri"/>
                          <a:cs typeface="Calibri"/>
                        </a:rPr>
                        <a:t>tti</a:t>
                      </a:r>
                      <a:r>
                        <a:rPr sz="1600" spc="-5" dirty="0" err="1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dirty="0" err="1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15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lang="it-IT" sz="1600" spc="-30" dirty="0">
                          <a:latin typeface="Calibri"/>
                          <a:cs typeface="Calibri"/>
                        </a:rPr>
                        <a:t>indicato</a:t>
                      </a:r>
                      <a:r>
                        <a:rPr sz="16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600" dirty="0">
                          <a:latin typeface="Calibri"/>
                          <a:cs typeface="Calibri"/>
                        </a:rPr>
                        <a:t>o messo a disposizione anche online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) </a:t>
                      </a:r>
                      <a:r>
                        <a:rPr lang="it-IT" sz="1600" dirty="0">
                          <a:latin typeface="Calibri"/>
                          <a:cs typeface="Calibri"/>
                        </a:rPr>
                        <a:t>è</a:t>
                      </a:r>
                      <a:r>
                        <a:rPr sz="16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gu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4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ud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ll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?</a:t>
                      </a:r>
                    </a:p>
                  </a:txBody>
                  <a:tcPr marL="0" marR="0" marT="0" marB="0">
                    <a:lnL w="10782">
                      <a:solidFill>
                        <a:srgbClr val="000000"/>
                      </a:solidFill>
                      <a:prstDash val="solid"/>
                    </a:lnL>
                    <a:lnR w="10782">
                      <a:solidFill>
                        <a:srgbClr val="000000"/>
                      </a:solidFill>
                      <a:prstDash val="solid"/>
                    </a:lnR>
                    <a:lnT w="13241">
                      <a:solidFill>
                        <a:srgbClr val="000000"/>
                      </a:solidFill>
                      <a:prstDash val="solid"/>
                    </a:lnT>
                    <a:lnB w="1324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415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1600" spc="1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2">
                      <a:solidFill>
                        <a:srgbClr val="000000"/>
                      </a:solidFill>
                      <a:prstDash val="solid"/>
                    </a:lnL>
                    <a:lnR w="10782">
                      <a:solidFill>
                        <a:srgbClr val="000000"/>
                      </a:solidFill>
                      <a:prstDash val="solid"/>
                    </a:lnR>
                    <a:lnT w="13241">
                      <a:solidFill>
                        <a:srgbClr val="000000"/>
                      </a:solidFill>
                      <a:prstDash val="solid"/>
                    </a:lnT>
                    <a:lnB w="132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marR="91440">
                        <a:lnSpc>
                          <a:spcPct val="109400"/>
                        </a:lnSpc>
                      </a:pPr>
                      <a:r>
                        <a:rPr sz="1600" spc="8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spc="-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oc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è</a:t>
                      </a:r>
                      <a:r>
                        <a:rPr sz="1600" spc="-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ff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tti</a:t>
                      </a:r>
                      <a:r>
                        <a:rPr sz="1600" spc="2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il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du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spc="15" dirty="0">
                          <a:latin typeface="Calibri"/>
                          <a:cs typeface="Calibri"/>
                        </a:rPr>
                        <a:t>’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600" spc="20" dirty="0">
                          <a:latin typeface="Calibri"/>
                          <a:cs typeface="Calibri"/>
                        </a:rPr>
                        <a:t>ricevimento</a:t>
                      </a:r>
                      <a:r>
                        <a:rPr lang="it-IT" sz="1600" spc="-5" dirty="0">
                          <a:latin typeface="Calibri"/>
                          <a:cs typeface="Calibri"/>
                        </a:rPr>
                        <a:t> o contattabile anche online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?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2">
                      <a:solidFill>
                        <a:srgbClr val="000000"/>
                      </a:solidFill>
                      <a:prstDash val="solid"/>
                    </a:lnL>
                    <a:lnR w="10782">
                      <a:solidFill>
                        <a:srgbClr val="000000"/>
                      </a:solidFill>
                      <a:prstDash val="solid"/>
                    </a:lnR>
                    <a:lnT w="13241">
                      <a:solidFill>
                        <a:srgbClr val="000000"/>
                      </a:solidFill>
                      <a:prstDash val="solid"/>
                    </a:lnT>
                    <a:lnB w="1324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4696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1600" spc="1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2">
                      <a:solidFill>
                        <a:srgbClr val="000000"/>
                      </a:solidFill>
                      <a:prstDash val="solid"/>
                    </a:lnL>
                    <a:lnR w="10782">
                      <a:solidFill>
                        <a:srgbClr val="000000"/>
                      </a:solidFill>
                      <a:prstDash val="solid"/>
                    </a:lnR>
                    <a:lnT w="13241">
                      <a:solidFill>
                        <a:srgbClr val="000000"/>
                      </a:solidFill>
                      <a:prstDash val="solid"/>
                    </a:lnT>
                    <a:lnB w="1324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marR="375285">
                        <a:lnSpc>
                          <a:spcPct val="109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Le</a:t>
                      </a:r>
                      <a:r>
                        <a:rPr sz="1600" spc="-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 dirty="0" err="1">
                          <a:latin typeface="Calibri"/>
                          <a:cs typeface="Calibri"/>
                        </a:rPr>
                        <a:t>m</a:t>
                      </a:r>
                      <a:r>
                        <a:rPr sz="1600" dirty="0" err="1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5" dirty="0" err="1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spc="-10" dirty="0" err="1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30" dirty="0" err="1">
                          <a:latin typeface="Calibri"/>
                          <a:cs typeface="Calibri"/>
                        </a:rPr>
                        <a:t>lit</a:t>
                      </a:r>
                      <a:r>
                        <a:rPr lang="it-IT" sz="1600" spc="-10" dirty="0">
                          <a:latin typeface="Calibri"/>
                          <a:cs typeface="Calibri"/>
                        </a:rPr>
                        <a:t>à</a:t>
                      </a:r>
                      <a:r>
                        <a:rPr sz="16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600" spc="-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4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4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4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it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ch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o?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2">
                      <a:solidFill>
                        <a:srgbClr val="000000"/>
                      </a:solidFill>
                      <a:prstDash val="solid"/>
                    </a:lnL>
                    <a:lnR w="10782">
                      <a:solidFill>
                        <a:srgbClr val="000000"/>
                      </a:solidFill>
                      <a:prstDash val="solid"/>
                    </a:lnR>
                    <a:lnT w="13241">
                      <a:solidFill>
                        <a:srgbClr val="000000"/>
                      </a:solidFill>
                      <a:prstDash val="solid"/>
                    </a:lnT>
                    <a:lnB w="1324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4696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1600" spc="1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5</a:t>
                      </a:r>
                    </a:p>
                  </a:txBody>
                  <a:tcPr marL="0" marR="0" marT="0" marB="0">
                    <a:lnL w="10782">
                      <a:solidFill>
                        <a:srgbClr val="000000"/>
                      </a:solidFill>
                      <a:prstDash val="solid"/>
                    </a:lnL>
                    <a:lnR w="1078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24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2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marR="778510">
                        <a:lnSpc>
                          <a:spcPct val="109500"/>
                        </a:lnSpc>
                      </a:pPr>
                      <a:r>
                        <a:rPr sz="1600" spc="8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spc="-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600" spc="-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4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ud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600" spc="-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qu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4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30" dirty="0" err="1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dirty="0" err="1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spc="35" dirty="0" err="1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spc="-40" dirty="0" err="1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dirty="0" err="1">
                          <a:latin typeface="Calibri"/>
                          <a:cs typeface="Calibri"/>
                        </a:rPr>
                        <a:t>gn</a:t>
                      </a:r>
                      <a:r>
                        <a:rPr sz="1600" spc="-10" dirty="0" err="1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20" dirty="0" err="1">
                          <a:latin typeface="Calibri"/>
                          <a:cs typeface="Calibri"/>
                        </a:rPr>
                        <a:t>m</a:t>
                      </a:r>
                      <a:r>
                        <a:rPr sz="1600" spc="-40" dirty="0" err="1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dirty="0" err="1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spc="-30" dirty="0" err="1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dirty="0" err="1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600" spc="-40" dirty="0">
                          <a:latin typeface="Calibri"/>
                          <a:cs typeface="Calibri"/>
                        </a:rPr>
                        <a:t>è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opo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30" dirty="0">
                          <a:latin typeface="Calibri"/>
                          <a:cs typeface="Calibri"/>
                        </a:rPr>
                        <a:t>z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it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35" dirty="0">
                          <a:latin typeface="Calibri"/>
                          <a:cs typeface="Calibri"/>
                        </a:rPr>
                        <a:t>ss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gn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?</a:t>
                      </a:r>
                    </a:p>
                  </a:txBody>
                  <a:tcPr marL="0" marR="0" marT="0" marB="0">
                    <a:lnL w="1078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82">
                      <a:solidFill>
                        <a:srgbClr val="000000"/>
                      </a:solidFill>
                      <a:prstDash val="solid"/>
                    </a:lnR>
                    <a:lnT w="1324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24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365571"/>
                  </a:ext>
                </a:extLst>
              </a:tr>
            </a:tbl>
          </a:graphicData>
        </a:graphic>
      </p:graphicFrame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E3A70ECF-1DC0-4034-8CB9-2F2CC069A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8389" y="1631695"/>
            <a:ext cx="9269092" cy="4029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u="sng" dirty="0"/>
              <a:t>organizzazione dell’insegnamento</a:t>
            </a:r>
            <a:r>
              <a:rPr lang="it-IT" sz="2000" dirty="0"/>
              <a:t>                                    </a:t>
            </a:r>
            <a:r>
              <a:rPr lang="it-IT" sz="2000" u="sng" dirty="0"/>
              <a:t>efficacia e diligenza del docente</a:t>
            </a:r>
            <a:endParaRPr lang="it-IT" sz="2000" dirty="0">
              <a:highlight>
                <a:srgbClr val="FFFF00"/>
              </a:highlight>
            </a:endParaRPr>
          </a:p>
        </p:txBody>
      </p:sp>
      <p:graphicFrame>
        <p:nvGraphicFramePr>
          <p:cNvPr id="3" name="object 4">
            <a:extLst>
              <a:ext uri="{FF2B5EF4-FFF2-40B4-BE49-F238E27FC236}">
                <a16:creationId xmlns:a16="http://schemas.microsoft.com/office/drawing/2014/main" id="{AB63F8FF-4C23-996B-87D1-6D3EC261E7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408994"/>
              </p:ext>
            </p:extLst>
          </p:nvPr>
        </p:nvGraphicFramePr>
        <p:xfrm>
          <a:off x="6182019" y="2166535"/>
          <a:ext cx="5439713" cy="32574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864">
                <a:tc gridSpan="2">
                  <a:txBody>
                    <a:bodyPr/>
                    <a:lstStyle/>
                    <a:p>
                      <a:pPr marL="1379855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800" b="1" spc="25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es</a:t>
                      </a:r>
                      <a:r>
                        <a:rPr sz="1800" b="1" spc="-5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spc="15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2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spc="3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z</a:t>
                      </a:r>
                      <a:r>
                        <a:rPr sz="1800" b="1" spc="2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spc="-2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18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8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2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do</a:t>
                      </a:r>
                      <a:r>
                        <a:rPr sz="1800" b="1" spc="-4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800" b="1" spc="-35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2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nd</a:t>
                      </a:r>
                      <a:r>
                        <a:rPr sz="18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sz="1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2">
                      <a:solidFill>
                        <a:srgbClr val="000000"/>
                      </a:solidFill>
                      <a:prstDash val="solid"/>
                    </a:lnL>
                    <a:lnR w="10782">
                      <a:solidFill>
                        <a:srgbClr val="000000"/>
                      </a:solidFill>
                      <a:prstDash val="solid"/>
                    </a:lnR>
                    <a:lnT w="13241">
                      <a:solidFill>
                        <a:srgbClr val="000000"/>
                      </a:solidFill>
                      <a:prstDash val="solid"/>
                    </a:lnT>
                    <a:lnB w="13640">
                      <a:solidFill>
                        <a:srgbClr val="000000"/>
                      </a:solidFill>
                      <a:prstDash val="solid"/>
                    </a:lnB>
                    <a:solidFill>
                      <a:srgbClr val="B228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275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1600" spc="1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lang="it-IT" sz="1600" spc="15" dirty="0">
                          <a:latin typeface="Calibri"/>
                          <a:cs typeface="Calibri"/>
                        </a:rPr>
                        <a:t>6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2">
                      <a:solidFill>
                        <a:srgbClr val="000000"/>
                      </a:solidFill>
                      <a:prstDash val="solid"/>
                    </a:lnL>
                    <a:lnR w="10782">
                      <a:solidFill>
                        <a:srgbClr val="000000"/>
                      </a:solidFill>
                      <a:prstDash val="solid"/>
                    </a:lnR>
                    <a:lnT w="13640">
                      <a:solidFill>
                        <a:srgbClr val="000000"/>
                      </a:solidFill>
                      <a:prstDash val="solid"/>
                    </a:lnT>
                    <a:lnB w="132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marR="248285">
                        <a:lnSpc>
                          <a:spcPct val="109400"/>
                        </a:lnSpc>
                      </a:pPr>
                      <a:r>
                        <a:rPr lang="it-IT" sz="1600" spc="-5" dirty="0">
                          <a:latin typeface="+mn-lt"/>
                          <a:cs typeface="Calibri"/>
                        </a:rPr>
                        <a:t>Il docente stimola/motiva l’interesse verso la disciplina?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2">
                      <a:solidFill>
                        <a:srgbClr val="000000"/>
                      </a:solidFill>
                      <a:prstDash val="solid"/>
                    </a:lnL>
                    <a:lnR w="10782">
                      <a:solidFill>
                        <a:srgbClr val="000000"/>
                      </a:solidFill>
                      <a:prstDash val="solid"/>
                    </a:lnR>
                    <a:lnT w="13640">
                      <a:solidFill>
                        <a:srgbClr val="000000"/>
                      </a:solidFill>
                      <a:prstDash val="solid"/>
                    </a:lnT>
                    <a:lnB w="1324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212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1600" spc="1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lang="it-IT" sz="1600" spc="15" dirty="0">
                          <a:latin typeface="Calibri"/>
                          <a:cs typeface="Calibri"/>
                        </a:rPr>
                        <a:t>7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2">
                      <a:solidFill>
                        <a:srgbClr val="000000"/>
                      </a:solidFill>
                      <a:prstDash val="solid"/>
                    </a:lnL>
                    <a:lnR w="10782">
                      <a:solidFill>
                        <a:srgbClr val="000000"/>
                      </a:solidFill>
                      <a:prstDash val="solid"/>
                    </a:lnR>
                    <a:lnT w="13241">
                      <a:solidFill>
                        <a:srgbClr val="000000"/>
                      </a:solidFill>
                      <a:prstDash val="solid"/>
                    </a:lnT>
                    <a:lnB w="132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marR="45085">
                        <a:lnSpc>
                          <a:spcPct val="109400"/>
                        </a:lnSpc>
                      </a:pPr>
                      <a:r>
                        <a:rPr lang="it-IT" sz="1600" spc="85" dirty="0">
                          <a:latin typeface="Calibri"/>
                          <a:cs typeface="Calibri"/>
                        </a:rPr>
                        <a:t>Il docente ha esposto gli argomenti in modo chiaro?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2">
                      <a:solidFill>
                        <a:srgbClr val="000000"/>
                      </a:solidFill>
                      <a:prstDash val="solid"/>
                    </a:lnL>
                    <a:lnR w="10782">
                      <a:solidFill>
                        <a:srgbClr val="000000"/>
                      </a:solidFill>
                      <a:prstDash val="solid"/>
                    </a:lnR>
                    <a:lnT w="13241">
                      <a:solidFill>
                        <a:srgbClr val="000000"/>
                      </a:solidFill>
                      <a:prstDash val="solid"/>
                    </a:lnT>
                    <a:lnB w="1324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332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1600" spc="1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lang="it-IT" sz="1600" spc="15" dirty="0">
                          <a:latin typeface="Calibri"/>
                          <a:cs typeface="Calibri"/>
                        </a:rPr>
                        <a:t>8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2">
                      <a:solidFill>
                        <a:srgbClr val="000000"/>
                      </a:solidFill>
                      <a:prstDash val="solid"/>
                    </a:lnL>
                    <a:lnR w="10782">
                      <a:solidFill>
                        <a:srgbClr val="000000"/>
                      </a:solidFill>
                      <a:prstDash val="solid"/>
                    </a:lnR>
                    <a:lnT w="13241">
                      <a:solidFill>
                        <a:srgbClr val="000000"/>
                      </a:solidFill>
                      <a:prstDash val="solid"/>
                    </a:lnT>
                    <a:lnB w="132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marR="91440">
                        <a:lnSpc>
                          <a:spcPct val="109400"/>
                        </a:lnSpc>
                      </a:pPr>
                      <a:r>
                        <a:rPr lang="it-IT" sz="1600" dirty="0">
                          <a:latin typeface="+mn-lt"/>
                          <a:cs typeface="Calibri"/>
                        </a:rPr>
                        <a:t>Il docente è reperibile per chiarimenti e spiegazioni, anche a distanza (email, videoconferenza, ecc...)?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2">
                      <a:solidFill>
                        <a:srgbClr val="000000"/>
                      </a:solidFill>
                      <a:prstDash val="solid"/>
                    </a:lnL>
                    <a:lnR w="10782">
                      <a:solidFill>
                        <a:srgbClr val="000000"/>
                      </a:solidFill>
                      <a:prstDash val="solid"/>
                    </a:lnR>
                    <a:lnT w="13241">
                      <a:solidFill>
                        <a:srgbClr val="000000"/>
                      </a:solidFill>
                      <a:prstDash val="solid"/>
                    </a:lnT>
                    <a:lnB w="1324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9007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1600" spc="1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lang="it-IT" sz="1600" spc="15" dirty="0">
                          <a:latin typeface="Calibri"/>
                          <a:cs typeface="Calibri"/>
                        </a:rPr>
                        <a:t>9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2">
                      <a:solidFill>
                        <a:srgbClr val="000000"/>
                      </a:solidFill>
                      <a:prstDash val="solid"/>
                    </a:lnL>
                    <a:lnR w="10782">
                      <a:solidFill>
                        <a:srgbClr val="000000"/>
                      </a:solidFill>
                      <a:prstDash val="solid"/>
                    </a:lnR>
                    <a:lnT w="13241">
                      <a:solidFill>
                        <a:srgbClr val="000000"/>
                      </a:solidFill>
                      <a:prstDash val="solid"/>
                    </a:lnT>
                    <a:lnB w="1324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marR="375285">
                        <a:lnSpc>
                          <a:spcPct val="109000"/>
                        </a:lnSpc>
                      </a:pPr>
                      <a:r>
                        <a:rPr lang="it-IT" sz="1600" dirty="0">
                          <a:latin typeface="+mn-lt"/>
                          <a:cs typeface="Calibri"/>
                        </a:rPr>
                        <a:t>Gli orari di svolgimento di lezioni, esercitazioni e altre eventuali attività didattiche sono rispettati? In caso di didattica ONLINE, le lezioni sono puntualmente fruibili?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2">
                      <a:solidFill>
                        <a:srgbClr val="000000"/>
                      </a:solidFill>
                      <a:prstDash val="solid"/>
                    </a:lnL>
                    <a:lnR w="10782">
                      <a:solidFill>
                        <a:srgbClr val="000000"/>
                      </a:solidFill>
                      <a:prstDash val="solid"/>
                    </a:lnR>
                    <a:lnT w="13241">
                      <a:solidFill>
                        <a:srgbClr val="000000"/>
                      </a:solidFill>
                      <a:prstDash val="solid"/>
                    </a:lnT>
                    <a:lnB w="1324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9007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1600" spc="1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lang="it-IT" sz="1600" spc="15" dirty="0">
                          <a:latin typeface="Calibri"/>
                          <a:cs typeface="Calibri"/>
                        </a:rPr>
                        <a:t>10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2">
                      <a:solidFill>
                        <a:srgbClr val="000000"/>
                      </a:solidFill>
                      <a:prstDash val="solid"/>
                    </a:lnL>
                    <a:lnR w="1078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24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2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marR="778510">
                        <a:lnSpc>
                          <a:spcPct val="109500"/>
                        </a:lnSpc>
                      </a:pPr>
                      <a:r>
                        <a:rPr lang="it-IT" sz="1600" dirty="0">
                          <a:latin typeface="+mn-lt"/>
                          <a:cs typeface="Calibri"/>
                        </a:rPr>
                        <a:t>L'insegnamento è stato svolto in maniera coerente con quanto dichiarato sul sito Web del corso di studio?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82">
                      <a:solidFill>
                        <a:srgbClr val="000000"/>
                      </a:solidFill>
                      <a:prstDash val="solid"/>
                    </a:lnR>
                    <a:lnT w="1324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24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365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334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01FEB0-A9E3-434D-9ACF-2F0C6EAE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B2284B"/>
                </a:solidFill>
              </a:rPr>
              <a:t>Questionari: quali domande?</a:t>
            </a:r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E3A70ECF-1DC0-4034-8CB9-2F2CC069A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8389" y="1631695"/>
            <a:ext cx="9269092" cy="4029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u="sng" dirty="0"/>
              <a:t>didattica integrativa e tutorato</a:t>
            </a:r>
            <a:r>
              <a:rPr lang="it-IT" sz="2000" dirty="0"/>
              <a:t>*                             </a:t>
            </a:r>
            <a:r>
              <a:rPr lang="it-IT" sz="2000" u="sng" dirty="0"/>
              <a:t>soddisfazione generale</a:t>
            </a:r>
            <a:endParaRPr lang="it-IT" sz="2000" dirty="0">
              <a:highlight>
                <a:srgbClr val="FFFF00"/>
              </a:highlight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CFD33B63-7641-055B-5185-EEAE37C1D4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131883"/>
              </p:ext>
            </p:extLst>
          </p:nvPr>
        </p:nvGraphicFramePr>
        <p:xfrm>
          <a:off x="619432" y="2131489"/>
          <a:ext cx="5342363" cy="228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2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9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6226">
                <a:tc gridSpan="2">
                  <a:txBody>
                    <a:bodyPr/>
                    <a:lstStyle/>
                    <a:p>
                      <a:pPr marL="1380490">
                        <a:lnSpc>
                          <a:spcPct val="100000"/>
                        </a:lnSpc>
                      </a:pPr>
                      <a:r>
                        <a:rPr sz="1800" b="1" spc="-5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800" b="1" spc="25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es</a:t>
                      </a:r>
                      <a:r>
                        <a:rPr sz="1800" b="1" spc="-5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spc="15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2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spc="3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z</a:t>
                      </a:r>
                      <a:r>
                        <a:rPr sz="1800" b="1" spc="2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spc="-2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1800" b="1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1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2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do</a:t>
                      </a:r>
                      <a:r>
                        <a:rPr sz="1800" b="1" spc="-4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800" b="1" spc="-35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2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nd</a:t>
                      </a:r>
                      <a:r>
                        <a:rPr sz="1800" b="1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sz="1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4">
                      <a:solidFill>
                        <a:srgbClr val="000000"/>
                      </a:solidFill>
                      <a:prstDash val="solid"/>
                    </a:lnL>
                    <a:lnR w="10784">
                      <a:solidFill>
                        <a:srgbClr val="000000"/>
                      </a:solidFill>
                      <a:prstDash val="solid"/>
                    </a:lnR>
                    <a:lnT w="10769">
                      <a:solidFill>
                        <a:srgbClr val="000000"/>
                      </a:solidFill>
                      <a:prstDash val="solid"/>
                    </a:lnT>
                    <a:lnB w="10769">
                      <a:solidFill>
                        <a:srgbClr val="000000"/>
                      </a:solidFill>
                      <a:prstDash val="solid"/>
                    </a:lnB>
                    <a:solidFill>
                      <a:srgbClr val="B228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276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1600" spc="1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marL="0" marR="0" marT="0" marB="0">
                    <a:lnL w="10784">
                      <a:solidFill>
                        <a:srgbClr val="000000"/>
                      </a:solidFill>
                      <a:prstDash val="solid"/>
                    </a:lnL>
                    <a:lnR w="107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6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marR="63500">
                        <a:lnSpc>
                          <a:spcPct val="111600"/>
                        </a:lnSpc>
                      </a:pPr>
                      <a:r>
                        <a:rPr lang="it-IT" sz="1600" spc="-5" dirty="0">
                          <a:latin typeface="Calibri"/>
                          <a:cs typeface="Calibri"/>
                        </a:rPr>
                        <a:t>Sei</a:t>
                      </a:r>
                      <a:r>
                        <a:rPr lang="it-IT" sz="1600" spc="-5" baseline="0" dirty="0">
                          <a:latin typeface="Calibri"/>
                          <a:cs typeface="Calibri"/>
                        </a:rPr>
                        <a:t> complessivamente soddisfatto dello svolgimento dell’attività didattica integrativa? Fai riferimento a quella frequentata in prevalenza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84">
                      <a:solidFill>
                        <a:srgbClr val="000000"/>
                      </a:solidFill>
                      <a:prstDash val="solid"/>
                    </a:lnR>
                    <a:lnT w="10769">
                      <a:solidFill>
                        <a:srgbClr val="000000"/>
                      </a:solidFill>
                      <a:prstDash val="solid"/>
                    </a:lnT>
                    <a:lnB w="1076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543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1600" spc="1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2</a:t>
                      </a:r>
                    </a:p>
                  </a:txBody>
                  <a:tcPr marL="0" marR="0" marT="0" marB="0">
                    <a:lnL w="10784">
                      <a:solidFill>
                        <a:srgbClr val="000000"/>
                      </a:solidFill>
                      <a:prstDash val="solid"/>
                    </a:lnL>
                    <a:lnR w="10784">
                      <a:solidFill>
                        <a:srgbClr val="000000"/>
                      </a:solidFill>
                      <a:prstDash val="solid"/>
                    </a:lnR>
                    <a:lnT w="10769">
                      <a:solidFill>
                        <a:srgbClr val="000000"/>
                      </a:solidFill>
                      <a:prstDash val="solid"/>
                    </a:lnT>
                    <a:lnB w="10769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sz="1600" spc="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3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odd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3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tt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3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2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30" dirty="0">
                          <a:latin typeface="Calibri"/>
                          <a:cs typeface="Calibri"/>
                        </a:rPr>
                        <a:t>z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it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o?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4">
                      <a:solidFill>
                        <a:srgbClr val="000000"/>
                      </a:solidFill>
                      <a:prstDash val="solid"/>
                    </a:lnL>
                    <a:lnR w="10784">
                      <a:solidFill>
                        <a:srgbClr val="000000"/>
                      </a:solidFill>
                      <a:prstDash val="solid"/>
                    </a:lnR>
                    <a:lnT w="10769">
                      <a:solidFill>
                        <a:srgbClr val="000000"/>
                      </a:solidFill>
                      <a:prstDash val="solid"/>
                    </a:lnT>
                    <a:lnB w="10769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27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1600" spc="1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4">
                      <a:solidFill>
                        <a:srgbClr val="000000"/>
                      </a:solidFill>
                      <a:prstDash val="solid"/>
                    </a:lnL>
                    <a:lnR w="10784">
                      <a:solidFill>
                        <a:srgbClr val="000000"/>
                      </a:solidFill>
                      <a:prstDash val="solid"/>
                    </a:lnR>
                    <a:lnT w="10769">
                      <a:solidFill>
                        <a:srgbClr val="000000"/>
                      </a:solidFill>
                      <a:prstDash val="solid"/>
                    </a:lnT>
                    <a:lnB w="10769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590550">
                        <a:lnSpc>
                          <a:spcPct val="111800"/>
                        </a:lnSpc>
                      </a:pPr>
                      <a:r>
                        <a:rPr sz="1600" spc="-30" dirty="0">
                          <a:latin typeface="Calibri"/>
                          <a:cs typeface="Calibri"/>
                        </a:rPr>
                        <a:t>Riti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til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ll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30" dirty="0">
                          <a:latin typeface="Calibri"/>
                          <a:cs typeface="Calibri"/>
                        </a:rPr>
                        <a:t>z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 d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ll</a:t>
                      </a:r>
                      <a:r>
                        <a:rPr sz="1600" spc="15" dirty="0">
                          <a:latin typeface="Calibri"/>
                          <a:cs typeface="Calibri"/>
                        </a:rPr>
                        <a:t>’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4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?</a:t>
                      </a:r>
                    </a:p>
                  </a:txBody>
                  <a:tcPr marL="0" marR="0" marT="0" marB="0">
                    <a:lnL w="10784">
                      <a:solidFill>
                        <a:srgbClr val="000000"/>
                      </a:solidFill>
                      <a:prstDash val="solid"/>
                    </a:lnL>
                    <a:lnR w="10784">
                      <a:solidFill>
                        <a:srgbClr val="000000"/>
                      </a:solidFill>
                      <a:prstDash val="solid"/>
                    </a:lnR>
                    <a:lnT w="10769">
                      <a:solidFill>
                        <a:srgbClr val="000000"/>
                      </a:solidFill>
                      <a:prstDash val="solid"/>
                    </a:lnT>
                    <a:lnB w="10769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object 3">
            <a:extLst>
              <a:ext uri="{FF2B5EF4-FFF2-40B4-BE49-F238E27FC236}">
                <a16:creationId xmlns:a16="http://schemas.microsoft.com/office/drawing/2014/main" id="{F2243B16-62BA-BFEF-8A6A-8280DB84C1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964965"/>
              </p:ext>
            </p:extLst>
          </p:nvPr>
        </p:nvGraphicFramePr>
        <p:xfrm>
          <a:off x="6200710" y="2131489"/>
          <a:ext cx="5342362" cy="21081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9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9311">
                <a:tc gridSpan="2">
                  <a:txBody>
                    <a:bodyPr/>
                    <a:lstStyle/>
                    <a:p>
                      <a:pPr marL="1380490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800" b="1" spc="2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25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-5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spc="1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2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spc="25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z</a:t>
                      </a:r>
                      <a:r>
                        <a:rPr sz="1800" b="1" spc="2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spc="-25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-2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25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2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800" b="1" spc="-25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-4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800" b="1" spc="-35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2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nd</a:t>
                      </a:r>
                      <a:r>
                        <a:rPr sz="18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sz="1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4">
                      <a:solidFill>
                        <a:srgbClr val="000000"/>
                      </a:solidFill>
                      <a:prstDash val="solid"/>
                    </a:lnL>
                    <a:lnR w="10784">
                      <a:solidFill>
                        <a:srgbClr val="000000"/>
                      </a:solidFill>
                      <a:prstDash val="solid"/>
                    </a:lnR>
                    <a:lnT w="11727">
                      <a:solidFill>
                        <a:srgbClr val="000000"/>
                      </a:solidFill>
                      <a:prstDash val="solid"/>
                    </a:lnT>
                    <a:lnB w="11727">
                      <a:solidFill>
                        <a:srgbClr val="000000"/>
                      </a:solidFill>
                      <a:prstDash val="solid"/>
                    </a:lnB>
                    <a:solidFill>
                      <a:srgbClr val="B228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2660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1600" spc="15" dirty="0">
                          <a:latin typeface="+mn-lt"/>
                          <a:cs typeface="Calibri"/>
                        </a:rPr>
                        <a:t>D</a:t>
                      </a:r>
                      <a:r>
                        <a:rPr sz="1600" spc="20" dirty="0">
                          <a:latin typeface="+mn-lt"/>
                          <a:cs typeface="Calibri"/>
                        </a:rPr>
                        <a:t>1</a:t>
                      </a:r>
                      <a:r>
                        <a:rPr sz="1600" dirty="0">
                          <a:latin typeface="+mn-lt"/>
                          <a:cs typeface="Calibri"/>
                        </a:rPr>
                        <a:t>4</a:t>
                      </a:r>
                      <a:endParaRPr sz="16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0784">
                      <a:solidFill>
                        <a:srgbClr val="000000"/>
                      </a:solidFill>
                      <a:prstDash val="solid"/>
                    </a:lnL>
                    <a:lnR w="10784">
                      <a:solidFill>
                        <a:srgbClr val="000000"/>
                      </a:solidFill>
                      <a:prstDash val="solid"/>
                    </a:lnR>
                    <a:lnT w="11727">
                      <a:solidFill>
                        <a:srgbClr val="000000"/>
                      </a:solidFill>
                      <a:prstDash val="solid"/>
                    </a:lnT>
                    <a:lnB w="1172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marR="357505">
                        <a:lnSpc>
                          <a:spcPct val="111400"/>
                        </a:lnSpc>
                      </a:pPr>
                      <a:r>
                        <a:rPr sz="1600" spc="10" dirty="0">
                          <a:latin typeface="+mn-lt"/>
                          <a:cs typeface="Calibri"/>
                        </a:rPr>
                        <a:t>S</a:t>
                      </a:r>
                      <a:r>
                        <a:rPr sz="1600" spc="-40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600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600" spc="-8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+mn-lt"/>
                          <a:cs typeface="Calibri"/>
                        </a:rPr>
                        <a:t>co</a:t>
                      </a:r>
                      <a:r>
                        <a:rPr sz="1600" spc="-20" dirty="0">
                          <a:latin typeface="+mn-lt"/>
                          <a:cs typeface="Calibri"/>
                        </a:rPr>
                        <a:t>m</a:t>
                      </a:r>
                      <a:r>
                        <a:rPr sz="1600" spc="-5" dirty="0">
                          <a:latin typeface="+mn-lt"/>
                          <a:cs typeface="Calibri"/>
                        </a:rPr>
                        <a:t>p</a:t>
                      </a:r>
                      <a:r>
                        <a:rPr sz="1600" spc="-35" dirty="0">
                          <a:latin typeface="+mn-lt"/>
                          <a:cs typeface="Calibri"/>
                        </a:rPr>
                        <a:t>l</a:t>
                      </a:r>
                      <a:r>
                        <a:rPr sz="1600" spc="-40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600" spc="35" dirty="0">
                          <a:latin typeface="+mn-lt"/>
                          <a:cs typeface="Calibri"/>
                        </a:rPr>
                        <a:t>ss</a:t>
                      </a:r>
                      <a:r>
                        <a:rPr sz="1600" spc="-30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600" spc="20" dirty="0">
                          <a:latin typeface="+mn-lt"/>
                          <a:cs typeface="Calibri"/>
                        </a:rPr>
                        <a:t>v</a:t>
                      </a:r>
                      <a:r>
                        <a:rPr sz="1600" spc="-15" dirty="0">
                          <a:latin typeface="+mn-lt"/>
                          <a:cs typeface="Calibri"/>
                        </a:rPr>
                        <a:t>a</a:t>
                      </a:r>
                      <a:r>
                        <a:rPr sz="1600" spc="-20" dirty="0">
                          <a:latin typeface="+mn-lt"/>
                          <a:cs typeface="Calibri"/>
                        </a:rPr>
                        <a:t>m</a:t>
                      </a:r>
                      <a:r>
                        <a:rPr sz="1600" spc="-40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600" spc="-5" dirty="0">
                          <a:latin typeface="+mn-lt"/>
                          <a:cs typeface="Calibri"/>
                        </a:rPr>
                        <a:t>n</a:t>
                      </a:r>
                      <a:r>
                        <a:rPr sz="1600" spc="-35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600" spc="-9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600" spc="35" dirty="0">
                          <a:latin typeface="+mn-lt"/>
                          <a:cs typeface="Calibri"/>
                        </a:rPr>
                        <a:t>s</a:t>
                      </a:r>
                      <a:r>
                        <a:rPr sz="1600" spc="-10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600" spc="-5" dirty="0">
                          <a:latin typeface="+mn-lt"/>
                          <a:cs typeface="Calibri"/>
                        </a:rPr>
                        <a:t>d</a:t>
                      </a:r>
                      <a:r>
                        <a:rPr sz="1600" spc="-10" dirty="0">
                          <a:latin typeface="+mn-lt"/>
                          <a:cs typeface="Calibri"/>
                        </a:rPr>
                        <a:t>d</a:t>
                      </a:r>
                      <a:r>
                        <a:rPr sz="1600" spc="-30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600" spc="35" dirty="0">
                          <a:latin typeface="+mn-lt"/>
                          <a:cs typeface="Calibri"/>
                        </a:rPr>
                        <a:t>s</a:t>
                      </a:r>
                      <a:r>
                        <a:rPr sz="1600" spc="10" dirty="0">
                          <a:latin typeface="+mn-lt"/>
                          <a:cs typeface="Calibri"/>
                        </a:rPr>
                        <a:t>f</a:t>
                      </a:r>
                      <a:r>
                        <a:rPr sz="1600" spc="-15" dirty="0">
                          <a:latin typeface="+mn-lt"/>
                          <a:cs typeface="Calibri"/>
                        </a:rPr>
                        <a:t>a</a:t>
                      </a:r>
                      <a:r>
                        <a:rPr sz="1600" spc="-30" dirty="0">
                          <a:latin typeface="+mn-lt"/>
                          <a:cs typeface="Calibri"/>
                        </a:rPr>
                        <a:t>tt</a:t>
                      </a:r>
                      <a:r>
                        <a:rPr sz="1600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600" spc="-6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+mn-lt"/>
                          <a:cs typeface="Calibri"/>
                        </a:rPr>
                        <a:t>d</a:t>
                      </a:r>
                      <a:r>
                        <a:rPr sz="1600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600" spc="-8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+mn-lt"/>
                          <a:cs typeface="Calibri"/>
                        </a:rPr>
                        <a:t>co</a:t>
                      </a:r>
                      <a:r>
                        <a:rPr sz="1600" spc="-20" dirty="0">
                          <a:latin typeface="+mn-lt"/>
                          <a:cs typeface="Calibri"/>
                        </a:rPr>
                        <a:t>m</a:t>
                      </a:r>
                      <a:r>
                        <a:rPr sz="1600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600" spc="-9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+mn-lt"/>
                          <a:cs typeface="Calibri"/>
                        </a:rPr>
                        <a:t>è</a:t>
                      </a:r>
                      <a:r>
                        <a:rPr sz="1600" spc="-9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600" spc="35" dirty="0">
                          <a:latin typeface="+mn-lt"/>
                          <a:cs typeface="Calibri"/>
                        </a:rPr>
                        <a:t>s</a:t>
                      </a:r>
                      <a:r>
                        <a:rPr sz="1600" spc="-30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600" spc="-15" dirty="0">
                          <a:latin typeface="+mn-lt"/>
                          <a:cs typeface="Calibri"/>
                        </a:rPr>
                        <a:t>a</a:t>
                      </a:r>
                      <a:r>
                        <a:rPr sz="1600" spc="-30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+mn-lt"/>
                          <a:cs typeface="Calibri"/>
                        </a:rPr>
                        <a:t>o </a:t>
                      </a:r>
                      <a:r>
                        <a:rPr sz="1600" spc="35" dirty="0">
                          <a:latin typeface="+mn-lt"/>
                          <a:cs typeface="Calibri"/>
                        </a:rPr>
                        <a:t>s</a:t>
                      </a:r>
                      <a:r>
                        <a:rPr sz="1600" spc="20" dirty="0">
                          <a:latin typeface="+mn-lt"/>
                          <a:cs typeface="Calibri"/>
                        </a:rPr>
                        <a:t>v</a:t>
                      </a:r>
                      <a:r>
                        <a:rPr sz="1600" spc="-10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600" spc="-30" dirty="0">
                          <a:latin typeface="+mn-lt"/>
                          <a:cs typeface="Calibri"/>
                        </a:rPr>
                        <a:t>lt</a:t>
                      </a:r>
                      <a:r>
                        <a:rPr sz="1600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600" spc="-6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+mn-lt"/>
                          <a:cs typeface="Calibri"/>
                        </a:rPr>
                        <a:t>q</a:t>
                      </a:r>
                      <a:r>
                        <a:rPr sz="1600" spc="-10" dirty="0">
                          <a:latin typeface="+mn-lt"/>
                          <a:cs typeface="Calibri"/>
                        </a:rPr>
                        <a:t>u</a:t>
                      </a:r>
                      <a:r>
                        <a:rPr sz="1600" spc="-40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600" spc="35" dirty="0">
                          <a:latin typeface="+mn-lt"/>
                          <a:cs typeface="Calibri"/>
                        </a:rPr>
                        <a:t>s</a:t>
                      </a:r>
                      <a:r>
                        <a:rPr sz="1600" spc="-30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600" spc="-6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600" spc="-30" dirty="0" err="1">
                          <a:latin typeface="+mn-lt"/>
                          <a:cs typeface="Calibri"/>
                        </a:rPr>
                        <a:t>i</a:t>
                      </a:r>
                      <a:r>
                        <a:rPr sz="1600" spc="-5" dirty="0" err="1">
                          <a:latin typeface="+mn-lt"/>
                          <a:cs typeface="Calibri"/>
                        </a:rPr>
                        <a:t>n</a:t>
                      </a:r>
                      <a:r>
                        <a:rPr sz="1600" spc="30" dirty="0" err="1">
                          <a:latin typeface="+mn-lt"/>
                          <a:cs typeface="Calibri"/>
                        </a:rPr>
                        <a:t>s</a:t>
                      </a:r>
                      <a:r>
                        <a:rPr sz="1600" spc="-40" dirty="0" err="1">
                          <a:latin typeface="+mn-lt"/>
                          <a:cs typeface="Calibri"/>
                        </a:rPr>
                        <a:t>e</a:t>
                      </a:r>
                      <a:r>
                        <a:rPr sz="1600" dirty="0" err="1">
                          <a:latin typeface="+mn-lt"/>
                          <a:cs typeface="Calibri"/>
                        </a:rPr>
                        <a:t>gn</a:t>
                      </a:r>
                      <a:r>
                        <a:rPr sz="1600" spc="-20" dirty="0" err="1">
                          <a:latin typeface="+mn-lt"/>
                          <a:cs typeface="Calibri"/>
                        </a:rPr>
                        <a:t>am</a:t>
                      </a:r>
                      <a:r>
                        <a:rPr sz="1600" spc="-40" dirty="0" err="1">
                          <a:latin typeface="+mn-lt"/>
                          <a:cs typeface="Calibri"/>
                        </a:rPr>
                        <a:t>e</a:t>
                      </a:r>
                      <a:r>
                        <a:rPr sz="1600" spc="-5" dirty="0" err="1">
                          <a:latin typeface="+mn-lt"/>
                          <a:cs typeface="Calibri"/>
                        </a:rPr>
                        <a:t>n</a:t>
                      </a:r>
                      <a:r>
                        <a:rPr sz="1600" spc="-35" dirty="0" err="1">
                          <a:latin typeface="+mn-lt"/>
                          <a:cs typeface="Calibri"/>
                        </a:rPr>
                        <a:t>t</a:t>
                      </a:r>
                      <a:r>
                        <a:rPr sz="1600" spc="-10" dirty="0" err="1">
                          <a:latin typeface="+mn-lt"/>
                          <a:cs typeface="Calibri"/>
                        </a:rPr>
                        <a:t>o</a:t>
                      </a:r>
                      <a:r>
                        <a:rPr sz="1600" dirty="0">
                          <a:latin typeface="+mn-lt"/>
                          <a:cs typeface="Calibri"/>
                        </a:rPr>
                        <a:t>?</a:t>
                      </a:r>
                      <a:r>
                        <a:rPr lang="it-IT" sz="1600" dirty="0">
                          <a:latin typeface="+mn-lt"/>
                          <a:cs typeface="Calibri"/>
                        </a:rPr>
                        <a:t> Sei complessivamente soddisfatto delle modalità di erogazione ONLINE, se adottate?</a:t>
                      </a:r>
                      <a:endParaRPr sz="16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0784">
                      <a:solidFill>
                        <a:srgbClr val="000000"/>
                      </a:solidFill>
                      <a:prstDash val="solid"/>
                    </a:lnL>
                    <a:lnR w="10784">
                      <a:solidFill>
                        <a:srgbClr val="000000"/>
                      </a:solidFill>
                      <a:prstDash val="solid"/>
                    </a:lnR>
                    <a:lnT w="11727">
                      <a:solidFill>
                        <a:srgbClr val="000000"/>
                      </a:solidFill>
                      <a:prstDash val="solid"/>
                    </a:lnT>
                    <a:lnB w="11727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300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1600" spc="15" dirty="0">
                          <a:latin typeface="+mn-lt"/>
                          <a:cs typeface="Calibri"/>
                        </a:rPr>
                        <a:t>D</a:t>
                      </a:r>
                      <a:r>
                        <a:rPr sz="1600" spc="20" dirty="0">
                          <a:latin typeface="+mn-lt"/>
                          <a:cs typeface="Calibri"/>
                        </a:rPr>
                        <a:t>1</a:t>
                      </a:r>
                      <a:r>
                        <a:rPr sz="1600" dirty="0">
                          <a:latin typeface="+mn-lt"/>
                          <a:cs typeface="Calibri"/>
                        </a:rPr>
                        <a:t>5</a:t>
                      </a:r>
                      <a:endParaRPr sz="16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0784">
                      <a:solidFill>
                        <a:srgbClr val="000000"/>
                      </a:solidFill>
                      <a:prstDash val="solid"/>
                    </a:lnL>
                    <a:lnR w="10784">
                      <a:solidFill>
                        <a:srgbClr val="000000"/>
                      </a:solidFill>
                      <a:prstDash val="solid"/>
                    </a:lnR>
                    <a:lnT w="11727">
                      <a:solidFill>
                        <a:srgbClr val="000000"/>
                      </a:solidFill>
                      <a:prstDash val="solid"/>
                    </a:lnT>
                    <a:lnB w="1172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marR="576580">
                        <a:lnSpc>
                          <a:spcPct val="111400"/>
                        </a:lnSpc>
                      </a:pPr>
                      <a:r>
                        <a:rPr sz="1600" spc="10" dirty="0">
                          <a:latin typeface="+mn-lt"/>
                          <a:cs typeface="Calibri"/>
                        </a:rPr>
                        <a:t>S</a:t>
                      </a:r>
                      <a:r>
                        <a:rPr sz="1600" spc="-40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600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600" spc="-8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600" spc="-30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600" spc="-5" dirty="0">
                          <a:latin typeface="+mn-lt"/>
                          <a:cs typeface="Calibri"/>
                        </a:rPr>
                        <a:t>n</a:t>
                      </a:r>
                      <a:r>
                        <a:rPr sz="1600" spc="-35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600" spc="-40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600" spc="2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600" spc="-40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600" spc="35" dirty="0">
                          <a:latin typeface="+mn-lt"/>
                          <a:cs typeface="Calibri"/>
                        </a:rPr>
                        <a:t>ss</a:t>
                      </a:r>
                      <a:r>
                        <a:rPr sz="1600" spc="-15" dirty="0">
                          <a:latin typeface="+mn-lt"/>
                          <a:cs typeface="Calibri"/>
                        </a:rPr>
                        <a:t>a</a:t>
                      </a:r>
                      <a:r>
                        <a:rPr sz="1600" spc="-30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600" spc="-6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+mn-lt"/>
                          <a:cs typeface="Calibri"/>
                        </a:rPr>
                        <a:t>a</a:t>
                      </a:r>
                      <a:r>
                        <a:rPr sz="1600" dirty="0">
                          <a:latin typeface="+mn-lt"/>
                          <a:cs typeface="Calibri"/>
                        </a:rPr>
                        <a:t>g</a:t>
                      </a:r>
                      <a:r>
                        <a:rPr sz="1600" spc="-35" dirty="0">
                          <a:latin typeface="+mn-lt"/>
                          <a:cs typeface="Calibri"/>
                        </a:rPr>
                        <a:t>l</a:t>
                      </a:r>
                      <a:r>
                        <a:rPr sz="1600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600" spc="-8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+mn-lt"/>
                          <a:cs typeface="Calibri"/>
                        </a:rPr>
                        <a:t>a</a:t>
                      </a:r>
                      <a:r>
                        <a:rPr sz="1600" spc="2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+mn-lt"/>
                          <a:cs typeface="Calibri"/>
                        </a:rPr>
                        <a:t>g</a:t>
                      </a:r>
                      <a:r>
                        <a:rPr sz="1600" spc="-10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600" spc="-20" dirty="0">
                          <a:latin typeface="+mn-lt"/>
                          <a:cs typeface="Calibri"/>
                        </a:rPr>
                        <a:t>m</a:t>
                      </a:r>
                      <a:r>
                        <a:rPr sz="1600" spc="-40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600" spc="-5" dirty="0">
                          <a:latin typeface="+mn-lt"/>
                          <a:cs typeface="Calibri"/>
                        </a:rPr>
                        <a:t>n</a:t>
                      </a:r>
                      <a:r>
                        <a:rPr sz="1600" spc="-35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600" spc="-8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600" spc="-30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600" spc="2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sz="1600" spc="-15" dirty="0">
                          <a:latin typeface="+mn-lt"/>
                          <a:cs typeface="Calibri"/>
                        </a:rPr>
                        <a:t>a</a:t>
                      </a:r>
                      <a:r>
                        <a:rPr sz="1600" spc="-30" dirty="0">
                          <a:latin typeface="+mn-lt"/>
                          <a:cs typeface="Calibri"/>
                        </a:rPr>
                        <a:t>tt</a:t>
                      </a:r>
                      <a:r>
                        <a:rPr sz="1600" spc="-15" dirty="0">
                          <a:latin typeface="+mn-lt"/>
                          <a:cs typeface="Calibri"/>
                        </a:rPr>
                        <a:t>a</a:t>
                      </a:r>
                      <a:r>
                        <a:rPr sz="1600" spc="-30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600" spc="-8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600" spc="-30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600" dirty="0">
                          <a:latin typeface="+mn-lt"/>
                          <a:cs typeface="Calibri"/>
                        </a:rPr>
                        <a:t>n</a:t>
                      </a:r>
                      <a:r>
                        <a:rPr sz="1600" spc="-5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+mn-lt"/>
                          <a:cs typeface="Calibri"/>
                        </a:rPr>
                        <a:t>q</a:t>
                      </a:r>
                      <a:r>
                        <a:rPr sz="1600" spc="-10" dirty="0">
                          <a:latin typeface="+mn-lt"/>
                          <a:cs typeface="Calibri"/>
                        </a:rPr>
                        <a:t>u</a:t>
                      </a:r>
                      <a:r>
                        <a:rPr sz="1600" spc="-40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600" spc="35" dirty="0">
                          <a:latin typeface="+mn-lt"/>
                          <a:cs typeface="Calibri"/>
                        </a:rPr>
                        <a:t>s</a:t>
                      </a:r>
                      <a:r>
                        <a:rPr sz="1600" spc="-30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600" dirty="0">
                          <a:latin typeface="+mn-lt"/>
                          <a:cs typeface="Calibri"/>
                        </a:rPr>
                        <a:t>o </a:t>
                      </a:r>
                      <a:r>
                        <a:rPr sz="1600" spc="-30" dirty="0">
                          <a:latin typeface="+mn-lt"/>
                          <a:cs typeface="Calibri"/>
                        </a:rPr>
                        <a:t>i</a:t>
                      </a:r>
                      <a:r>
                        <a:rPr sz="1600" spc="-5" dirty="0">
                          <a:latin typeface="+mn-lt"/>
                          <a:cs typeface="Calibri"/>
                        </a:rPr>
                        <a:t>n</a:t>
                      </a:r>
                      <a:r>
                        <a:rPr sz="1600" spc="30" dirty="0">
                          <a:latin typeface="+mn-lt"/>
                          <a:cs typeface="Calibri"/>
                        </a:rPr>
                        <a:t>s</a:t>
                      </a:r>
                      <a:r>
                        <a:rPr sz="1600" spc="-40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600" dirty="0">
                          <a:latin typeface="+mn-lt"/>
                          <a:cs typeface="Calibri"/>
                        </a:rPr>
                        <a:t>gn</a:t>
                      </a:r>
                      <a:r>
                        <a:rPr sz="1600" spc="-20" dirty="0">
                          <a:latin typeface="+mn-lt"/>
                          <a:cs typeface="Calibri"/>
                        </a:rPr>
                        <a:t>am</a:t>
                      </a:r>
                      <a:r>
                        <a:rPr sz="1600" spc="-40" dirty="0">
                          <a:latin typeface="+mn-lt"/>
                          <a:cs typeface="Calibri"/>
                        </a:rPr>
                        <a:t>e</a:t>
                      </a:r>
                      <a:r>
                        <a:rPr sz="1600" spc="-5" dirty="0">
                          <a:latin typeface="+mn-lt"/>
                          <a:cs typeface="Calibri"/>
                        </a:rPr>
                        <a:t>n</a:t>
                      </a:r>
                      <a:r>
                        <a:rPr sz="1600" spc="-35" dirty="0">
                          <a:latin typeface="+mn-lt"/>
                          <a:cs typeface="Calibri"/>
                        </a:rPr>
                        <a:t>t</a:t>
                      </a:r>
                      <a:r>
                        <a:rPr sz="1600" spc="-10" dirty="0">
                          <a:latin typeface="+mn-lt"/>
                          <a:cs typeface="Calibri"/>
                        </a:rPr>
                        <a:t>o</a:t>
                      </a:r>
                      <a:r>
                        <a:rPr sz="1600" dirty="0">
                          <a:latin typeface="+mn-lt"/>
                          <a:cs typeface="Calibri"/>
                        </a:rPr>
                        <a:t>?</a:t>
                      </a:r>
                    </a:p>
                  </a:txBody>
                  <a:tcPr marL="0" marR="0" marT="0" marB="0">
                    <a:lnL w="10784">
                      <a:solidFill>
                        <a:srgbClr val="000000"/>
                      </a:solidFill>
                      <a:prstDash val="solid"/>
                    </a:lnL>
                    <a:lnR w="10784">
                      <a:solidFill>
                        <a:srgbClr val="000000"/>
                      </a:solidFill>
                      <a:prstDash val="solid"/>
                    </a:lnR>
                    <a:lnT w="11727">
                      <a:solidFill>
                        <a:srgbClr val="000000"/>
                      </a:solidFill>
                      <a:prstDash val="solid"/>
                    </a:lnT>
                    <a:lnB w="11727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815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01FEB0-A9E3-434D-9ACF-2F0C6EAE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B2284B"/>
                </a:solidFill>
              </a:rPr>
              <a:t>Questionari: come rispondere?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CBF744-100C-2D43-8184-0791AFA4A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460" y="1690688"/>
            <a:ext cx="10740513" cy="4484825"/>
          </a:xfrm>
        </p:spPr>
        <p:txBody>
          <a:bodyPr>
            <a:normAutofit/>
          </a:bodyPr>
          <a:lstStyle/>
          <a:p>
            <a:r>
              <a:rPr lang="it-IT" dirty="0"/>
              <a:t>Le risposte sono fornite dallo studente su scala ordinale a 4 modalità :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Per le successive finalità di analisi statistica, le risposte di ogni studente vengono poi convertite in scala cardinale nei punteggi 2, 5, 7 e 10</a:t>
            </a: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039D009F-3FDD-4642-A0A0-247FCF516A21}"/>
              </a:ext>
            </a:extLst>
          </p:cNvPr>
          <p:cNvSpPr txBox="1">
            <a:spLocks/>
          </p:cNvSpPr>
          <p:nvPr/>
        </p:nvSpPr>
        <p:spPr>
          <a:xfrm>
            <a:off x="1682544" y="2226546"/>
            <a:ext cx="9983429" cy="2537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decisamente no (= molto negativo o per nulla soddisfatto)</a:t>
            </a:r>
          </a:p>
          <a:p>
            <a:r>
              <a:rPr lang="it-IT" dirty="0"/>
              <a:t>più no che sì       (= piuttosto negativo o poco soddisfatto)</a:t>
            </a:r>
          </a:p>
          <a:p>
            <a:r>
              <a:rPr lang="it-IT" dirty="0"/>
              <a:t>più sì che no       (= abbastanza positivo o mediamente soddisfatto)</a:t>
            </a:r>
          </a:p>
          <a:p>
            <a:r>
              <a:rPr lang="it-IT" dirty="0"/>
              <a:t>decisamente sì   (= molto positivo o completamente soddisfatto)</a:t>
            </a:r>
          </a:p>
        </p:txBody>
      </p:sp>
    </p:spTree>
    <p:extLst>
      <p:ext uri="{BB962C8B-B14F-4D97-AF65-F5344CB8AC3E}">
        <p14:creationId xmlns:p14="http://schemas.microsoft.com/office/powerpoint/2010/main" val="62836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01FEB0-A9E3-434D-9ACF-2F0C6EAEF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3331"/>
          </a:xfrm>
        </p:spPr>
        <p:txBody>
          <a:bodyPr/>
          <a:lstStyle/>
          <a:p>
            <a:r>
              <a:rPr lang="it-IT" dirty="0">
                <a:solidFill>
                  <a:srgbClr val="B2284B"/>
                </a:solidFill>
              </a:rPr>
              <a:t>Uso dei risultati dei questionari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CBF744-100C-2D43-8184-0791AFA4A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9705" y="1528456"/>
            <a:ext cx="10740513" cy="2394616"/>
          </a:xfrm>
        </p:spPr>
        <p:txBody>
          <a:bodyPr>
            <a:normAutofit/>
          </a:bodyPr>
          <a:lstStyle/>
          <a:p>
            <a:r>
              <a:rPr lang="it-IT" dirty="0"/>
              <a:t>Elaborazione statistica dei questionari a cura del gruppo </a:t>
            </a:r>
            <a:r>
              <a:rPr lang="it-IT" dirty="0" err="1"/>
              <a:t>Valmon</a:t>
            </a:r>
            <a:endParaRPr lang="it-IT" dirty="0"/>
          </a:p>
          <a:p>
            <a:r>
              <a:rPr lang="it-IT" dirty="0"/>
              <a:t>Pubblicazione dei risultati sul sito</a:t>
            </a:r>
          </a:p>
          <a:p>
            <a:pPr marL="0" indent="0">
              <a:buNone/>
            </a:pPr>
            <a:r>
              <a:rPr lang="it-IT" dirty="0">
                <a:hlinkClick r:id="rId2"/>
              </a:rPr>
              <a:t>https://sisvaldidat.it/</a:t>
            </a:r>
            <a:endParaRPr lang="it-IT" dirty="0"/>
          </a:p>
          <a:p>
            <a:r>
              <a:rPr lang="it-IT" dirty="0"/>
              <a:t>I risultati della valutazione sono utilizzati dal Gruppo di Riesame, dal Consiglio Didattico e dagli Organi di Governo dell’Ateneo per: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0D1C8C59-281F-4D29-B34B-1F98E2195746}"/>
              </a:ext>
            </a:extLst>
          </p:cNvPr>
          <p:cNvSpPr txBox="1">
            <a:spLocks/>
          </p:cNvSpPr>
          <p:nvPr/>
        </p:nvSpPr>
        <p:spPr>
          <a:xfrm>
            <a:off x="1659191" y="3923072"/>
            <a:ext cx="9694609" cy="205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Char char="-"/>
            </a:pPr>
            <a:r>
              <a:rPr lang="it-IT" dirty="0"/>
              <a:t>monitorare l’andamento della didattica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it-IT" dirty="0"/>
              <a:t>identificare le criticità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it-IT" dirty="0"/>
              <a:t>individuare e attuare le eventuali azioni correttive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it-IT" dirty="0"/>
              <a:t>migliorare il servizio reso agli studenti</a:t>
            </a:r>
          </a:p>
          <a:p>
            <a:pPr>
              <a:buFont typeface="Calibri" panose="020F0502020204030204" pitchFamily="34" charset="0"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5789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9776B48D-EFCD-F343-9753-9850D322E5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B2284B"/>
                </a:solidFill>
              </a:rPr>
              <a:t>Corso di laurea in </a:t>
            </a:r>
            <a:br>
              <a:rPr lang="it-IT" b="1" dirty="0">
                <a:solidFill>
                  <a:srgbClr val="B2284B"/>
                </a:solidFill>
              </a:rPr>
            </a:br>
            <a:r>
              <a:rPr lang="it-IT" b="1" dirty="0">
                <a:solidFill>
                  <a:srgbClr val="B2284B"/>
                </a:solidFill>
              </a:rPr>
              <a:t>Lingue  culture moderne</a:t>
            </a:r>
            <a:br>
              <a:rPr lang="it-IT" b="1" dirty="0">
                <a:solidFill>
                  <a:srgbClr val="B2284B"/>
                </a:solidFill>
              </a:rPr>
            </a:br>
            <a:r>
              <a:rPr lang="it-IT" sz="4000" b="1" dirty="0">
                <a:solidFill>
                  <a:srgbClr val="B2284B"/>
                </a:solidFill>
              </a:rPr>
              <a:t>Organizzazione </a:t>
            </a:r>
            <a:endParaRPr lang="it-IT" b="1" dirty="0">
              <a:solidFill>
                <a:srgbClr val="B2284B"/>
              </a:solidFill>
            </a:endParaRPr>
          </a:p>
        </p:txBody>
      </p:sp>
      <p:sp>
        <p:nvSpPr>
          <p:cNvPr id="4" name="Sottotitolo 3">
            <a:extLst>
              <a:ext uri="{FF2B5EF4-FFF2-40B4-BE49-F238E27FC236}">
                <a16:creationId xmlns:a16="http://schemas.microsoft.com/office/drawing/2014/main" id="{5809B4E6-881F-E449-90F7-04AA8AC410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93704"/>
            <a:ext cx="9144000" cy="964096"/>
          </a:xfrm>
        </p:spPr>
        <p:txBody>
          <a:bodyPr/>
          <a:lstStyle/>
          <a:p>
            <a:r>
              <a:rPr lang="it-IT" dirty="0"/>
              <a:t>Responsabile del Corso di laurea</a:t>
            </a:r>
          </a:p>
          <a:p>
            <a:r>
              <a:rPr lang="it-IT" dirty="0"/>
              <a:t>Prof.ssa </a:t>
            </a:r>
            <a:r>
              <a:rPr lang="it-IT" dirty="0">
                <a:solidFill>
                  <a:srgbClr val="FF0000"/>
                </a:solidFill>
              </a:rPr>
              <a:t>Elena Cotta Ramusino</a:t>
            </a:r>
          </a:p>
        </p:txBody>
      </p:sp>
    </p:spTree>
    <p:extLst>
      <p:ext uri="{BB962C8B-B14F-4D97-AF65-F5344CB8AC3E}">
        <p14:creationId xmlns:p14="http://schemas.microsoft.com/office/powerpoint/2010/main" val="1283296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01FEB0-A9E3-434D-9ACF-2F0C6EAE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B2284B"/>
                </a:solidFill>
              </a:rPr>
              <a:t>La struttura che gestisce il Corso di Laurea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CBF744-100C-2D43-8184-0791AFA4A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663"/>
            <a:ext cx="10515600" cy="4524580"/>
          </a:xfrm>
        </p:spPr>
        <p:txBody>
          <a:bodyPr>
            <a:normAutofit/>
          </a:bodyPr>
          <a:lstStyle/>
          <a:p>
            <a:r>
              <a:rPr lang="it-IT" dirty="0"/>
              <a:t>Il Corso di Laurea in Lingue e culture moderne è gestito, insieme agli altri corsi di laurea della classe, dal Consiglio Didattico, il cui presidente è la </a:t>
            </a:r>
            <a:r>
              <a:rPr lang="it-IT" b="1" dirty="0">
                <a:solidFill>
                  <a:srgbClr val="FF0000"/>
                </a:solidFill>
              </a:rPr>
              <a:t>prof.ssa Elena Cotta Ramusino</a:t>
            </a:r>
          </a:p>
          <a:p>
            <a:r>
              <a:rPr lang="it-IT" dirty="0"/>
              <a:t>Il Consiglio Didattico prepara i Piani di Studio e i Regolamenti per ogni anno, assegna i docenti agli insegnamenti, esamina le pratiche presentate dagli studenti (riconoscimenti, piani individuali, </a:t>
            </a:r>
            <a:r>
              <a:rPr lang="it-IT" dirty="0" err="1"/>
              <a:t>ecc</a:t>
            </a:r>
            <a:r>
              <a:rPr lang="it-IT" dirty="0"/>
              <a:t>…) e discute tutti i problemi dei corsi di laurea</a:t>
            </a:r>
          </a:p>
          <a:p>
            <a:r>
              <a:rPr lang="it-IT" dirty="0"/>
              <a:t>La gestione operativa di ogni corso è delegata al Responsabile del corso</a:t>
            </a:r>
          </a:p>
          <a:p>
            <a:r>
              <a:rPr lang="it-IT" dirty="0"/>
              <a:t>Nel Consiglio Didattico siede una rappresentanza degli studenti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7117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01FEB0-A9E3-434D-9ACF-2F0C6EAE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B2284B"/>
                </a:solidFill>
              </a:rPr>
              <a:t>Perché è necessario anche il vostro aiuto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CBF744-100C-2D43-8184-0791AFA4A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662"/>
            <a:ext cx="10515600" cy="4484825"/>
          </a:xfrm>
        </p:spPr>
        <p:txBody>
          <a:bodyPr>
            <a:normAutofit/>
          </a:bodyPr>
          <a:lstStyle/>
          <a:p>
            <a:r>
              <a:rPr lang="it-IT" dirty="0"/>
              <a:t>Il nostro obbiettivo principale, come docenti universitari, è quello di offrirvi un percorso didattico efficiente e utile alla vostra preparazione e al vostro futuro</a:t>
            </a:r>
          </a:p>
          <a:p>
            <a:r>
              <a:rPr lang="it-IT" dirty="0"/>
              <a:t>Per farlo al meglio, abbiamo però bisogno del vostro aiuto: solo voi siete in grado di segnalarci eventuali problemi e criticità</a:t>
            </a:r>
          </a:p>
          <a:p>
            <a:r>
              <a:rPr lang="it-IT" dirty="0"/>
              <a:t>Queste criticità possono riguardare gli spazi, le aule e le attrezzature, come anche l’organizzazione del vostro corso di laurea e dei singoli insegnamenti e l’efficacia dell’attività didattica</a:t>
            </a:r>
          </a:p>
          <a:p>
            <a:r>
              <a:rPr lang="it-IT" dirty="0"/>
              <a:t>Ci sono vari strumenti a vostra disposizione per segnalare i problemi e aiutarci a risolverli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5238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958406-5223-1360-8217-BDD401F1C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Rappresentanti degli studenti del Corso di Laurea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8607C5-5434-3093-162C-1D6CFA5BE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212" y="1690688"/>
            <a:ext cx="10515600" cy="4351338"/>
          </a:xfrm>
        </p:spPr>
        <p:txBody>
          <a:bodyPr/>
          <a:lstStyle/>
          <a:p>
            <a:r>
              <a:rPr lang="pt-BR" i="0" dirty="0">
                <a:solidFill>
                  <a:srgbClr val="1F1F1F"/>
                </a:solidFill>
                <a:effectLst/>
                <a:latin typeface="Google Sans"/>
              </a:rPr>
              <a:t>VYARA PLAMENOVA SLAVCHEVA</a:t>
            </a:r>
            <a:r>
              <a:rPr lang="pt-BR" i="0" dirty="0">
                <a:solidFill>
                  <a:srgbClr val="222222"/>
                </a:solidFill>
                <a:effectLst/>
                <a:latin typeface="Google Sans"/>
              </a:rPr>
              <a:t> </a:t>
            </a:r>
          </a:p>
          <a:p>
            <a:pPr marL="0" indent="0">
              <a:buNone/>
            </a:pPr>
            <a:r>
              <a:rPr lang="pt-BR" b="0" i="0" dirty="0">
                <a:solidFill>
                  <a:srgbClr val="5E5E5E"/>
                </a:solidFill>
                <a:effectLst/>
                <a:latin typeface="Google Sans"/>
                <a:hlinkClick r:id="rId2"/>
              </a:rPr>
              <a:t>vyaraplamenova.slavcheva01@universitadipavia.it</a:t>
            </a:r>
            <a:r>
              <a:rPr lang="pt-BR" b="0" i="0" dirty="0">
                <a:solidFill>
                  <a:srgbClr val="5E5E5E"/>
                </a:solidFill>
                <a:effectLst/>
                <a:latin typeface="Google Sans"/>
              </a:rPr>
              <a:t> </a:t>
            </a:r>
          </a:p>
          <a:p>
            <a:pPr marL="0" indent="0">
              <a:buNone/>
            </a:pPr>
            <a:endParaRPr lang="it-IT" b="0" i="0" dirty="0">
              <a:solidFill>
                <a:srgbClr val="222222"/>
              </a:solidFill>
              <a:effectLst/>
              <a:latin typeface="Google Sans"/>
            </a:endParaRPr>
          </a:p>
          <a:p>
            <a:r>
              <a:rPr lang="it-IT" b="0" i="0" dirty="0">
                <a:solidFill>
                  <a:srgbClr val="222222"/>
                </a:solidFill>
                <a:effectLst/>
                <a:latin typeface="Google Sans"/>
              </a:rPr>
              <a:t>MARTINA ZUZZÉ </a:t>
            </a:r>
          </a:p>
          <a:p>
            <a:pPr marL="0" indent="0">
              <a:buNone/>
            </a:pPr>
            <a:r>
              <a:rPr lang="it-IT" b="0" i="0" dirty="0">
                <a:solidFill>
                  <a:srgbClr val="222222"/>
                </a:solidFill>
                <a:effectLst/>
                <a:latin typeface="Google Sans"/>
                <a:hlinkClick r:id="rId3"/>
              </a:rPr>
              <a:t>martina.zuzze01@universitadipavia.it</a:t>
            </a:r>
            <a:endParaRPr lang="it-IT" b="0" i="0" dirty="0">
              <a:solidFill>
                <a:srgbClr val="222222"/>
              </a:solidFill>
              <a:effectLst/>
              <a:latin typeface="Google Sans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6425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01FEB0-A9E3-434D-9ACF-2F0C6EAE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B2284B"/>
                </a:solidFill>
              </a:rPr>
              <a:t>1) Studenti nel Gruppo del Riesame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CBF744-100C-2D43-8184-0791AFA4A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663"/>
            <a:ext cx="10515600" cy="4524580"/>
          </a:xfrm>
        </p:spPr>
        <p:txBody>
          <a:bodyPr>
            <a:normAutofit/>
          </a:bodyPr>
          <a:lstStyle/>
          <a:p>
            <a:r>
              <a:rPr lang="it-IT" dirty="0"/>
              <a:t>Per ogni Corso di Studio è attivo un Gruppo del Riesame, incaricato di verificare e discutere l’andamento del corso, di esaminare i questionari di valutazione della didattica, l’andamento delle carriere, </a:t>
            </a:r>
            <a:r>
              <a:rPr lang="it-IT" dirty="0" err="1"/>
              <a:t>ecc</a:t>
            </a:r>
            <a:r>
              <a:rPr lang="it-IT" dirty="0"/>
              <a:t>…</a:t>
            </a:r>
          </a:p>
          <a:p>
            <a:r>
              <a:rPr lang="it-IT" dirty="0"/>
              <a:t>La rappresentante degli studenti </a:t>
            </a:r>
            <a:r>
              <a:rPr lang="it-IT" dirty="0" err="1"/>
              <a:t>nrl</a:t>
            </a:r>
            <a:r>
              <a:rPr lang="it-IT" dirty="0"/>
              <a:t> Gruppo del Riesame è </a:t>
            </a:r>
            <a:r>
              <a:rPr lang="pt-BR" i="0" dirty="0">
                <a:solidFill>
                  <a:srgbClr val="1F1F1F"/>
                </a:solidFill>
                <a:effectLst/>
                <a:latin typeface="Google Sans"/>
              </a:rPr>
              <a:t>VYARA PLAMENOVA SLAVCHEVA</a:t>
            </a:r>
            <a:r>
              <a:rPr lang="pt-BR" i="0" dirty="0">
                <a:solidFill>
                  <a:srgbClr val="222222"/>
                </a:solidFill>
                <a:effectLst/>
                <a:latin typeface="Google Sans"/>
              </a:rPr>
              <a:t> </a:t>
            </a:r>
          </a:p>
          <a:p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30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01FEB0-A9E3-434D-9ACF-2F0C6EAE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B2284B"/>
                </a:solidFill>
              </a:rPr>
              <a:t>2) Commissione Paritetica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CBF744-100C-2D43-8184-0791AFA4A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663"/>
            <a:ext cx="10515600" cy="4524580"/>
          </a:xfrm>
        </p:spPr>
        <p:txBody>
          <a:bodyPr>
            <a:normAutofit/>
          </a:bodyPr>
          <a:lstStyle/>
          <a:p>
            <a:r>
              <a:rPr lang="it-IT" dirty="0"/>
              <a:t>A livello del </a:t>
            </a:r>
            <a:r>
              <a:rPr lang="it-IT" dirty="0">
                <a:solidFill>
                  <a:srgbClr val="FF0000"/>
                </a:solidFill>
              </a:rPr>
              <a:t>Dipartimento di Studi Umanistici </a:t>
            </a:r>
            <a:r>
              <a:rPr lang="it-IT" dirty="0"/>
              <a:t>è attiva una Commissione Paritetica Docenti Studenti, incaricata di evidenziare problemi e criticità di tutti i Corsi di Studio</a:t>
            </a:r>
          </a:p>
          <a:p>
            <a:r>
              <a:rPr lang="it-IT" dirty="0"/>
              <a:t>Presidente della Commissione Paritetica:</a:t>
            </a:r>
          </a:p>
          <a:p>
            <a:pPr marL="0" indent="0">
              <a:buNone/>
            </a:pPr>
            <a:r>
              <a:rPr lang="it-IT" dirty="0"/>
              <a:t>       </a:t>
            </a:r>
            <a:r>
              <a:rPr lang="it-IT" b="1" dirty="0">
                <a:solidFill>
                  <a:srgbClr val="FF0000"/>
                </a:solidFill>
              </a:rPr>
              <a:t>prof. Giuseppe Antonelli</a:t>
            </a:r>
          </a:p>
          <a:p>
            <a:pPr marL="0" indent="0">
              <a:buNone/>
            </a:pPr>
            <a:r>
              <a:rPr lang="it-IT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963642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01FEB0-A9E3-434D-9ACF-2F0C6EAE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B2284B"/>
                </a:solidFill>
              </a:rPr>
              <a:t>3) Questionari di valutazione della didattica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CBF744-100C-2D43-8184-0791AFA4A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31662"/>
            <a:ext cx="11353801" cy="4484825"/>
          </a:xfrm>
        </p:spPr>
        <p:txBody>
          <a:bodyPr>
            <a:normAutofit lnSpcReduction="10000"/>
          </a:bodyPr>
          <a:lstStyle/>
          <a:p>
            <a:r>
              <a:rPr lang="it-IT" dirty="0"/>
              <a:t>Rilevazione dell’opinione degli studenti rivolta a tutti gli studenti dei corsi di Laurea o Laurea magistrale</a:t>
            </a:r>
          </a:p>
          <a:p>
            <a:r>
              <a:rPr lang="it-IT" dirty="0"/>
              <a:t>Compilazione online di un questionario per ogni insegnamento o modulo del piano di studio dello studente, e per ogni docente titolare dell’insegnamento</a:t>
            </a:r>
          </a:p>
          <a:p>
            <a:r>
              <a:rPr lang="it-IT" dirty="0"/>
              <a:t>Apertura della compilazione comunicata via e-mail</a:t>
            </a:r>
          </a:p>
          <a:p>
            <a:r>
              <a:rPr lang="it-IT" dirty="0"/>
              <a:t>Domande differenziate per studenti “frequentanti” e “non frequentanti”</a:t>
            </a:r>
          </a:p>
          <a:p>
            <a:pPr marL="0" indent="0">
              <a:buNone/>
            </a:pPr>
            <a:r>
              <a:rPr lang="it-IT" dirty="0"/>
              <a:t>    - “non frequentanti”: una domanda sui motivi della mancata frequenza </a:t>
            </a:r>
          </a:p>
          <a:p>
            <a:pPr marL="0" indent="0">
              <a:buNone/>
            </a:pPr>
            <a:r>
              <a:rPr lang="it-IT" dirty="0"/>
              <a:t>   -  “frequentanti”: domande su carico di studio, conoscenze preliminari, docenza, didattica integrativa, eventuali tutorati, soddisfazione complessiva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8197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01FEB0-A9E3-434D-9ACF-2F0C6EAE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B2284B"/>
                </a:solidFill>
              </a:rPr>
              <a:t>Anonimato garantito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CBF744-100C-2D43-8184-0791AFA4A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31662"/>
            <a:ext cx="11353801" cy="4484825"/>
          </a:xfrm>
        </p:spPr>
        <p:txBody>
          <a:bodyPr>
            <a:normAutofit/>
          </a:bodyPr>
          <a:lstStyle/>
          <a:p>
            <a:r>
              <a:rPr lang="it-IT" dirty="0"/>
              <a:t>All’atto della compilazione, il sistema divide la risposta automaticamente in due informazioni indipendenti</a:t>
            </a:r>
          </a:p>
          <a:p>
            <a:r>
              <a:rPr lang="it-IT" dirty="0"/>
              <a:t>La prima contiene solo il numero di matricola dello studente e un flag che dice se ha risposto o no al questionario: serve a non riproporre lo stesso questionario una seconda volta</a:t>
            </a:r>
          </a:p>
          <a:p>
            <a:r>
              <a:rPr lang="it-IT" dirty="0"/>
              <a:t>La seconda contiene tutte le risposte </a:t>
            </a:r>
            <a:r>
              <a:rPr lang="it-IT" b="1" u="sng" dirty="0"/>
              <a:t>ma non nome e numero di matricola</a:t>
            </a:r>
            <a:r>
              <a:rPr lang="it-IT" dirty="0"/>
              <a:t>, e viene inviata agli uffici e a CINECA (centro di calcolo MIUR) per l’elaborazione successiva</a:t>
            </a:r>
          </a:p>
          <a:p>
            <a:r>
              <a:rPr lang="it-IT" dirty="0"/>
              <a:t>Non è possibile per nessuno, nemmeno per CINECA, risalire al nominativo dello studente che ha compilato il questionario.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59117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1063</Words>
  <Application>Microsoft Office PowerPoint</Application>
  <PresentationFormat>Widescreen</PresentationFormat>
  <Paragraphs>103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Google Sans</vt:lpstr>
      <vt:lpstr>Tema di Office</vt:lpstr>
      <vt:lpstr>Presentazione standard di PowerPoint</vt:lpstr>
      <vt:lpstr>Corso di laurea in  Lingue  culture moderne Organizzazione </vt:lpstr>
      <vt:lpstr>La struttura che gestisce il Corso di Laurea</vt:lpstr>
      <vt:lpstr>Perché è necessario anche il vostro aiuto</vt:lpstr>
      <vt:lpstr>Rappresentanti degli studenti del Corso di Laurea</vt:lpstr>
      <vt:lpstr>1) Studenti nel Gruppo del Riesame</vt:lpstr>
      <vt:lpstr>2) Commissione Paritetica</vt:lpstr>
      <vt:lpstr>3) Questionari di valutazione della didattica</vt:lpstr>
      <vt:lpstr>Anonimato garantito</vt:lpstr>
      <vt:lpstr>Questionari: quando e come?</vt:lpstr>
      <vt:lpstr>Questionari: quali domande?</vt:lpstr>
      <vt:lpstr>Questionari: quali domande?</vt:lpstr>
      <vt:lpstr>Questionari: come rispondere?</vt:lpstr>
      <vt:lpstr>Uso dei risultati dei questionari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Alberto Zannetti</dc:creator>
  <cp:lastModifiedBy>Elena Cotta Ramusino</cp:lastModifiedBy>
  <cp:revision>64</cp:revision>
  <dcterms:created xsi:type="dcterms:W3CDTF">2018-06-26T10:19:55Z</dcterms:created>
  <dcterms:modified xsi:type="dcterms:W3CDTF">2023-12-06T08:52:18Z</dcterms:modified>
</cp:coreProperties>
</file>